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  <p:sldMasterId id="2147483692" r:id="rId2"/>
    <p:sldMasterId id="2147483738" r:id="rId3"/>
    <p:sldMasterId id="2147483748" r:id="rId4"/>
  </p:sldMasterIdLst>
  <p:notesMasterIdLst>
    <p:notesMasterId r:id="rId16"/>
  </p:notesMasterIdLst>
  <p:handoutMasterIdLst>
    <p:handoutMasterId r:id="rId17"/>
  </p:handoutMasterIdLst>
  <p:sldIdLst>
    <p:sldId id="266" r:id="rId5"/>
    <p:sldId id="268" r:id="rId6"/>
    <p:sldId id="2341" r:id="rId7"/>
    <p:sldId id="2344" r:id="rId8"/>
    <p:sldId id="377" r:id="rId9"/>
    <p:sldId id="2345" r:id="rId10"/>
    <p:sldId id="2353" r:id="rId11"/>
    <p:sldId id="2327" r:id="rId12"/>
    <p:sldId id="2348" r:id="rId13"/>
    <p:sldId id="2362" r:id="rId14"/>
    <p:sldId id="236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l Edel" initials="JE" lastIdx="1" clrIdx="0">
    <p:extLst>
      <p:ext uri="{19B8F6BF-5375-455C-9EA6-DF929625EA0E}">
        <p15:presenceInfo xmlns:p15="http://schemas.microsoft.com/office/powerpoint/2012/main" userId="S::joeledel@sunsetstrategicbrands.com::357e5eea-2f46-450b-93ba-de9bbd8680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B18E"/>
    <a:srgbClr val="0B5539"/>
    <a:srgbClr val="0F4530"/>
    <a:srgbClr val="55B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6357" autoAdjust="0"/>
  </p:normalViewPr>
  <p:slideViewPr>
    <p:cSldViewPr snapToGrid="0" snapToObjects="1">
      <p:cViewPr varScale="1">
        <p:scale>
          <a:sx n="94" d="100"/>
          <a:sy n="94" d="100"/>
        </p:scale>
        <p:origin x="39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Top 'Better-For-You' Brand Productivity</a:t>
            </a:r>
            <a:r>
              <a:rPr lang="en-US" baseline="0"/>
              <a:t> ($/TDP) by Channel Last 24 Weeks Ending 12/27/2020 </a:t>
            </a:r>
            <a:r>
              <a:rPr lang="en-US"/>
              <a:t>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US FOOD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Sheet3!$A$3:$A$8</c:f>
              <c:strCache>
                <c:ptCount val="6"/>
                <c:pt idx="0">
                  <c:v>Pamela's</c:v>
                </c:pt>
                <c:pt idx="1">
                  <c:v>Kodiak Cakes</c:v>
                </c:pt>
                <c:pt idx="2">
                  <c:v>Birch Benders</c:v>
                </c:pt>
                <c:pt idx="3">
                  <c:v>Bob's Red Mill</c:v>
                </c:pt>
                <c:pt idx="4">
                  <c:v>King Arthur</c:v>
                </c:pt>
                <c:pt idx="5">
                  <c:v>Arrowhead Mills </c:v>
                </c:pt>
              </c:strCache>
            </c:strRef>
          </c:cat>
          <c:val>
            <c:numRef>
              <c:f>Sheet3!$B$3:$B$8</c:f>
              <c:numCache>
                <c:formatCode>_("$"* #,##0_);_("$"* \(#,##0\);_("$"* "-"??_);_(@_)</c:formatCode>
                <c:ptCount val="6"/>
                <c:pt idx="0">
                  <c:v>39623</c:v>
                </c:pt>
                <c:pt idx="1">
                  <c:v>34018</c:v>
                </c:pt>
                <c:pt idx="2">
                  <c:v>26144</c:v>
                </c:pt>
                <c:pt idx="3">
                  <c:v>18386</c:v>
                </c:pt>
                <c:pt idx="4">
                  <c:v>33744</c:v>
                </c:pt>
                <c:pt idx="5">
                  <c:v>33680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3C-4BC3-95DA-1F943B25DD4C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Natural Channel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Sheet3!$A$3:$A$8</c:f>
              <c:strCache>
                <c:ptCount val="6"/>
                <c:pt idx="0">
                  <c:v>Pamela's</c:v>
                </c:pt>
                <c:pt idx="1">
                  <c:v>Kodiak Cakes</c:v>
                </c:pt>
                <c:pt idx="2">
                  <c:v>Birch Benders</c:v>
                </c:pt>
                <c:pt idx="3">
                  <c:v>Bob's Red Mill</c:v>
                </c:pt>
                <c:pt idx="4">
                  <c:v>King Arthur</c:v>
                </c:pt>
                <c:pt idx="5">
                  <c:v>Arrowhead Mills </c:v>
                </c:pt>
              </c:strCache>
            </c:strRef>
          </c:cat>
          <c:val>
            <c:numRef>
              <c:f>Sheet3!$C$3:$C$8</c:f>
              <c:numCache>
                <c:formatCode>_("$"* #,##0_);_("$"* \(#,##0\);_("$"* "-"??_);_(@_)</c:formatCode>
                <c:ptCount val="6"/>
                <c:pt idx="0">
                  <c:v>10307</c:v>
                </c:pt>
                <c:pt idx="1">
                  <c:v>3238</c:v>
                </c:pt>
                <c:pt idx="2">
                  <c:v>4417</c:v>
                </c:pt>
                <c:pt idx="3">
                  <c:v>3323</c:v>
                </c:pt>
                <c:pt idx="4">
                  <c:v>5154</c:v>
                </c:pt>
                <c:pt idx="5">
                  <c:v>4482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3C-4BC3-95DA-1F943B25D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9154160"/>
        <c:axId val="989157440"/>
      </c:barChart>
      <c:catAx>
        <c:axId val="98915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157440"/>
        <c:crosses val="autoZero"/>
        <c:auto val="1"/>
        <c:lblAlgn val="ctr"/>
        <c:lblOffset val="100"/>
        <c:noMultiLvlLbl val="0"/>
      </c:catAx>
      <c:valAx>
        <c:axId val="98915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15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553E8-2B48-6047-B620-8F651A5EC9D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0332E-E967-7A4D-BCB6-69E1D9697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56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D4C94-3309-45E1-8B50-8E7DAF28C016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8B192-634C-442D-BF72-E6A708F16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9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f0ecc6b74_12_4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5f0ecc6b74_1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285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24074-E0E0-4427-A5DB-6DF65A3212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3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iki.target.com/tgtwiki/images/5/57/Bullseye.bmp" TargetMode="Externa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hyperlink" Target="http://wiki.target.com/tgtwiki/images/5/57/Bullseye.bmp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2EC7-E2E9-487F-A0E1-CC8526F4B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A046-300C-45A5-B6C4-A3E5E298F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8152C-8326-4B80-A41D-D2830263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A9B1-B1D1-4926-A71F-A7326773145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3CEEC-DF24-48FC-8FE8-F503C04E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4CDD8-0269-423C-A62E-34C1D3BF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772AE-A3C0-4F0C-89AF-87D9EA5D1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90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394241" y="382384"/>
            <a:ext cx="8446515" cy="63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2EB1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628650" y="1434517"/>
            <a:ext cx="7886700" cy="4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11150" marR="0" lvl="0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EB18E"/>
              </a:buClr>
              <a:buSzPct val="100000"/>
              <a:buFont typeface="Arial" panose="020B0604020202020204" pitchFamily="34" charset="0"/>
              <a:buChar char="•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-152397" y="6458422"/>
            <a:ext cx="71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" name="Google Shape;584;p82">
            <a:extLst>
              <a:ext uri="{FF2B5EF4-FFF2-40B4-BE49-F238E27FC236}">
                <a16:creationId xmlns:a16="http://schemas.microsoft.com/office/drawing/2014/main" id="{F0EEA876-168C-4782-BFF7-3972BA09F79F}"/>
              </a:ext>
            </a:extLst>
          </p:cNvPr>
          <p:cNvCxnSpPr/>
          <p:nvPr userDrawn="1"/>
        </p:nvCxnSpPr>
        <p:spPr>
          <a:xfrm>
            <a:off x="394242" y="1080329"/>
            <a:ext cx="8244900" cy="0"/>
          </a:xfrm>
          <a:prstGeom prst="straightConnector1">
            <a:avLst/>
          </a:prstGeom>
          <a:noFill/>
          <a:ln w="38100" cap="flat" cmpd="sng">
            <a:solidFill>
              <a:srgbClr val="2EB18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0935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Product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5452" y="273050"/>
            <a:ext cx="29634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Product Name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08682" y="273050"/>
            <a:ext cx="4278118" cy="5853113"/>
          </a:xfrm>
        </p:spPr>
        <p:txBody>
          <a:bodyPr/>
          <a:lstStyle>
            <a:lvl1pPr marL="0" indent="0">
              <a:buNone/>
              <a:defRPr sz="32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Product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28418" y="1474272"/>
            <a:ext cx="2963452" cy="3859728"/>
          </a:xfr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Attributes</a:t>
            </a:r>
          </a:p>
          <a:p>
            <a:pPr lvl="0"/>
            <a:r>
              <a:rPr lang="en-US" dirty="0"/>
              <a:t>Attributes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C386E-018F-C145-B754-8F5EF6EE0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2EC7-E2E9-487F-A0E1-CC8526F4B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A046-300C-45A5-B6C4-A3E5E298F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8152C-8326-4B80-A41D-D2830263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A9B1-B1D1-4926-A71F-A7326773145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3CEEC-DF24-48FC-8FE8-F503C04E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4CDD8-0269-423C-A62E-34C1D3BF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772AE-A3C0-4F0C-89AF-87D9EA5D1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432387"/>
            <a:ext cx="7848600" cy="1453819"/>
          </a:xfrm>
        </p:spPr>
        <p:txBody>
          <a:bodyPr anchor="b">
            <a:normAutofit/>
          </a:bodyPr>
          <a:lstStyle>
            <a:lvl1pPr algn="r">
              <a:defRPr sz="1575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2" y="3880512"/>
            <a:ext cx="7848601" cy="767688"/>
          </a:xfrm>
        </p:spPr>
        <p:txBody>
          <a:bodyPr anchor="b">
            <a:normAutofit/>
          </a:bodyPr>
          <a:lstStyle>
            <a:lvl1pPr marL="0" indent="0" algn="r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84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04772" y="228600"/>
            <a:ext cx="817421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15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9400" y="64166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013CDE5-58DF-46A3-9665-33FB3751C6F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File:Bullseye.bmp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85" y="150207"/>
            <a:ext cx="645303" cy="7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46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416681"/>
            <a:ext cx="2133600" cy="365125"/>
          </a:xfrm>
          <a:prstGeom prst="rect">
            <a:avLst/>
          </a:prstGeom>
        </p:spPr>
        <p:txBody>
          <a:bodyPr/>
          <a:lstStyle/>
          <a:p>
            <a:fld id="{3995198B-8B0E-44F6-86BC-241261AD3A5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75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_no text box -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473076" y="1092200"/>
            <a:ext cx="813593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79648" y="251778"/>
            <a:ext cx="8229600" cy="1143000"/>
          </a:xfrm>
        </p:spPr>
        <p:txBody>
          <a:bodyPr>
            <a:normAutofit/>
          </a:bodyPr>
          <a:lstStyle>
            <a:lvl1pPr>
              <a:defRPr sz="14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solidFill>
                  <a:srgbClr val="828282"/>
                </a:solidFill>
              </a:defRPr>
            </a:lvl1pPr>
          </a:lstStyle>
          <a:p>
            <a:pPr>
              <a:defRPr/>
            </a:pPr>
            <a:fld id="{866BD4C9-5F79-4CF8-9BF3-2297621F8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7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06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Page Primar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6" imgH="407" progId="TCLayout.ActiveDocument.1">
                  <p:embed/>
                </p:oleObj>
              </mc:Choice>
              <mc:Fallback>
                <p:oleObj name="think-cell Slide" r:id="rId3" imgW="406" imgH="407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159507"/>
            <a:ext cx="8940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ile:Bullseye.bmp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127000"/>
            <a:ext cx="93033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E250A9-CDDB-4705-A6BE-9873303F9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3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4279-9D5B-6941-B842-F1C6BC17A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1300" y="1349118"/>
            <a:ext cx="6048828" cy="590594"/>
          </a:xfrm>
        </p:spPr>
        <p:txBody>
          <a:bodyPr>
            <a:normAutofit/>
          </a:bodyPr>
          <a:lstStyle>
            <a:lvl1pPr>
              <a:defRPr sz="1800" b="1" spc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A758-4D6B-5E4D-B437-198C220F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300" y="2146853"/>
            <a:ext cx="6048828" cy="33620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A01E2C-0249-2541-9569-999BDEEE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36" y="6313207"/>
            <a:ext cx="30861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600" spc="2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|  COOLHAUS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5C09010-F3BF-D540-B01C-F21646E1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715" y="631320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fld id="{2CE9DA49-9A19-F144-BB01-61143E12D8D5}" type="slidenum">
              <a:rPr lang="en-US" smtClean="0"/>
              <a:pPr/>
              <a:t>‹#›</a:t>
            </a:fld>
            <a:r>
              <a:rPr lang="en-US" dirty="0"/>
              <a:t>  |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A8A2C-0A16-E34A-8052-21FF2DEF7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0715" y="0"/>
            <a:ext cx="2347895" cy="720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198681-AB3E-E841-821B-5CB07BF3EE90}"/>
              </a:ext>
            </a:extLst>
          </p:cNvPr>
          <p:cNvSpPr/>
          <p:nvPr userDrawn="1"/>
        </p:nvSpPr>
        <p:spPr>
          <a:xfrm>
            <a:off x="1511301" y="6313206"/>
            <a:ext cx="6048828" cy="5447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4843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2397" y="6458422"/>
            <a:ext cx="71922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1000">
                <a:solidFill>
                  <a:srgbClr val="BFBFBF"/>
                </a:solidFill>
              </a:defRPr>
            </a:lvl1pPr>
          </a:lstStyle>
          <a:p>
            <a:fld id="{96225B6E-D1E7-E846-980D-22E9B7CA94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22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5354BE-8F9B-4E44-BD0B-BFFCB67D5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AEE8F-BC13-5F4C-A2B2-0BDD2EA54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6544"/>
            <a:ext cx="6858000" cy="1551564"/>
          </a:xfrm>
        </p:spPr>
        <p:txBody>
          <a:bodyPr anchor="b">
            <a:normAutofit/>
          </a:bodyPr>
          <a:lstStyle>
            <a:lvl1pPr algn="ctr">
              <a:defRPr sz="3300" spc="22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9C66860-F3B3-0A4D-BA9B-9A6D8C8B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236" y="6313207"/>
            <a:ext cx="30861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600" spc="225">
                <a:solidFill>
                  <a:schemeClr val="bg2"/>
                </a:solidFill>
              </a:defRPr>
            </a:lvl1pPr>
          </a:lstStyle>
          <a:p>
            <a:r>
              <a:rPr lang="en-US"/>
              <a:t>|  COOLHAUS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74AA013-F77D-0246-9E93-8EFF2150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715" y="6313207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fld id="{2CE9DA49-9A19-F144-BB01-61143E12D8D5}" type="slidenum">
              <a:rPr lang="en-US" smtClean="0"/>
              <a:pPr/>
              <a:t>‹#›</a:t>
            </a:fld>
            <a:r>
              <a:rPr lang="en-US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272532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6F3505"/>
          </a:solidFill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9726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553200"/>
            <a:ext cx="914400" cy="304800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3EDDF39-FDB9-4147-9B62-A7A84CE84B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3EDDF39-FDB9-4147-9B62-A7A84CE84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2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3EDDF39-FDB9-4147-9B62-A7A84CE84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87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3EDDF39-FDB9-4147-9B62-A7A84CE84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64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3EDDF39-FDB9-4147-9B62-A7A84CE84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83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83EDDF39-FDB9-4147-9B62-A7A84CE84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9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94250" y="1434525"/>
            <a:ext cx="8331600" cy="4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5000"/>
              <a:buChar char="●"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25000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Wingdings" panose="05000000000000000000" pitchFamily="2" charset="2"/>
              <a:buChar char="§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lang="en-US" dirty="0"/>
          </a:p>
          <a:p>
            <a:pPr lvl="1"/>
            <a:endParaRPr lang="en-US" dirty="0"/>
          </a:p>
          <a:p>
            <a:pPr lvl="2"/>
            <a:endParaRPr dirty="0"/>
          </a:p>
        </p:txBody>
      </p:sp>
      <p:sp>
        <p:nvSpPr>
          <p:cNvPr id="40" name="Google Shape;40;p7"/>
          <p:cNvSpPr/>
          <p:nvPr/>
        </p:nvSpPr>
        <p:spPr>
          <a:xfrm>
            <a:off x="488742" y="459207"/>
            <a:ext cx="78402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2EB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237965" y="186608"/>
            <a:ext cx="71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" name="Google Shape;42;p7"/>
          <p:cNvCxnSpPr/>
          <p:nvPr/>
        </p:nvCxnSpPr>
        <p:spPr>
          <a:xfrm>
            <a:off x="8693640" y="467032"/>
            <a:ext cx="2199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" name="Google Shape;43;p7"/>
          <p:cNvCxnSpPr/>
          <p:nvPr/>
        </p:nvCxnSpPr>
        <p:spPr>
          <a:xfrm>
            <a:off x="394242" y="1080329"/>
            <a:ext cx="8331600" cy="0"/>
          </a:xfrm>
          <a:prstGeom prst="straightConnector1">
            <a:avLst/>
          </a:prstGeom>
          <a:noFill/>
          <a:ln w="9525" cap="flat" cmpd="sng">
            <a:solidFill>
              <a:srgbClr val="0B553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980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394241" y="382384"/>
            <a:ext cx="8446515" cy="63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2EB1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628650" y="1434517"/>
            <a:ext cx="7886700" cy="47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11150" marR="0" lvl="0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2EB18E"/>
              </a:buClr>
              <a:buSzPct val="100000"/>
              <a:buFont typeface="Arial" panose="020B0604020202020204" pitchFamily="34" charset="0"/>
              <a:buChar char="•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-152397" y="6458422"/>
            <a:ext cx="71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" name="Google Shape;584;p82">
            <a:extLst>
              <a:ext uri="{FF2B5EF4-FFF2-40B4-BE49-F238E27FC236}">
                <a16:creationId xmlns:a16="http://schemas.microsoft.com/office/drawing/2014/main" id="{F0EEA876-168C-4782-BFF7-3972BA09F79F}"/>
              </a:ext>
            </a:extLst>
          </p:cNvPr>
          <p:cNvCxnSpPr/>
          <p:nvPr userDrawn="1"/>
        </p:nvCxnSpPr>
        <p:spPr>
          <a:xfrm>
            <a:off x="394242" y="1080329"/>
            <a:ext cx="8244900" cy="0"/>
          </a:xfrm>
          <a:prstGeom prst="straightConnector1">
            <a:avLst/>
          </a:prstGeom>
          <a:noFill/>
          <a:ln w="38100" cap="flat" cmpd="sng">
            <a:solidFill>
              <a:srgbClr val="2EB18E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4704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237965" y="186608"/>
            <a:ext cx="719222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225B6E-D1E7-E846-980D-22E9B7CA94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7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237965" y="186608"/>
            <a:ext cx="719222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225B6E-D1E7-E846-980D-22E9B7CA94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967145"/>
            <a:ext cx="78867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3910" y="6609029"/>
            <a:ext cx="9144000" cy="237229"/>
          </a:xfrm>
          <a:prstGeom prst="rect">
            <a:avLst/>
          </a:prstGeom>
          <a:solidFill>
            <a:srgbClr val="584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9038" y="-846"/>
            <a:ext cx="9159903" cy="237229"/>
          </a:xfrm>
          <a:prstGeom prst="rect">
            <a:avLst/>
          </a:prstGeom>
          <a:solidFill>
            <a:srgbClr val="584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9039" y="6010062"/>
            <a:ext cx="9153039" cy="628011"/>
            <a:chOff x="135802" y="5618880"/>
            <a:chExt cx="9144000" cy="6280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889"/>
            <a:stretch/>
          </p:blipFill>
          <p:spPr>
            <a:xfrm>
              <a:off x="135802" y="5618880"/>
              <a:ext cx="9144000" cy="62801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5802" y="5673982"/>
              <a:ext cx="9144000" cy="572909"/>
            </a:xfrm>
            <a:prstGeom prst="rect">
              <a:avLst/>
            </a:prstGeom>
            <a:solidFill>
              <a:srgbClr val="01A98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-9038" y="169144"/>
            <a:ext cx="9153038" cy="628011"/>
            <a:chOff x="135802" y="5618880"/>
            <a:chExt cx="9144000" cy="6280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889"/>
            <a:stretch/>
          </p:blipFill>
          <p:spPr>
            <a:xfrm>
              <a:off x="135802" y="5618880"/>
              <a:ext cx="9144000" cy="62801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5802" y="5673982"/>
              <a:ext cx="9144000" cy="572909"/>
            </a:xfrm>
            <a:prstGeom prst="rect">
              <a:avLst/>
            </a:prstGeom>
            <a:solidFill>
              <a:srgbClr val="01A98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7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2690" y="5873306"/>
            <a:ext cx="2057400" cy="365125"/>
          </a:xfrm>
        </p:spPr>
        <p:txBody>
          <a:bodyPr/>
          <a:lstStyle/>
          <a:p>
            <a:fld id="{4595B84B-B1C8-4BE3-87C5-69F460EF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3910" y="6609029"/>
            <a:ext cx="9144000" cy="237229"/>
          </a:xfrm>
          <a:prstGeom prst="rect">
            <a:avLst/>
          </a:prstGeom>
          <a:solidFill>
            <a:srgbClr val="584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9039" y="6334432"/>
            <a:ext cx="9158168" cy="314006"/>
            <a:chOff x="-9039" y="6334432"/>
            <a:chExt cx="9158168" cy="3140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869" b="1"/>
            <a:stretch/>
          </p:blipFill>
          <p:spPr>
            <a:xfrm>
              <a:off x="-9039" y="6334432"/>
              <a:ext cx="9153039" cy="3036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-3910" y="6361964"/>
              <a:ext cx="9153039" cy="286474"/>
            </a:xfrm>
            <a:prstGeom prst="rect">
              <a:avLst/>
            </a:prstGeom>
            <a:solidFill>
              <a:srgbClr val="01A98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7072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23887" y="967144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A98E"/>
              </a:buClr>
              <a:buSzPts val="1400"/>
              <a:buFont typeface="Cabin"/>
              <a:buNone/>
              <a:defRPr sz="4050" b="0" i="0" u="none" strike="noStrike" cap="none">
                <a:solidFill>
                  <a:srgbClr val="01A98E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394250" y="4589475"/>
            <a:ext cx="8116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237965" y="186608"/>
            <a:ext cx="71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8" name="Google Shape;48;p8"/>
          <p:cNvCxnSpPr/>
          <p:nvPr/>
        </p:nvCxnSpPr>
        <p:spPr>
          <a:xfrm>
            <a:off x="8693640" y="467032"/>
            <a:ext cx="2199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8"/>
          <p:cNvCxnSpPr/>
          <p:nvPr/>
        </p:nvCxnSpPr>
        <p:spPr>
          <a:xfrm>
            <a:off x="394242" y="1080329"/>
            <a:ext cx="8331600" cy="0"/>
          </a:xfrm>
          <a:prstGeom prst="straightConnector1">
            <a:avLst/>
          </a:prstGeom>
          <a:noFill/>
          <a:ln w="9525" cap="flat" cmpd="sng">
            <a:solidFill>
              <a:srgbClr val="0B553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21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1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r="2830" b="448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5" name="Picture 14" descr="AH_Logo_Spo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1298221"/>
            <a:ext cx="3941704" cy="39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6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57" r:id="rId2"/>
    <p:sldLayoutId id="2147483763" r:id="rId3"/>
    <p:sldLayoutId id="214748376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flipH="1">
            <a:off x="7842558" y="5672666"/>
            <a:ext cx="1301439" cy="1185333"/>
          </a:xfrm>
          <a:prstGeom prst="rtTriangle">
            <a:avLst/>
          </a:prstGeom>
          <a:solidFill>
            <a:srgbClr val="2EB1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2397" y="6458422"/>
            <a:ext cx="71922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1000">
                <a:solidFill>
                  <a:srgbClr val="BFBFBF"/>
                </a:solidFill>
              </a:defRPr>
            </a:lvl1pPr>
          </a:lstStyle>
          <a:p>
            <a:fld id="{96225B6E-D1E7-E846-980D-22E9B7CA94B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H_Logo_Spot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97" y="6001926"/>
            <a:ext cx="592666" cy="5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35" r:id="rId2"/>
    <p:sldLayoutId id="2147483756" r:id="rId3"/>
    <p:sldLayoutId id="2147483758" r:id="rId4"/>
    <p:sldLayoutId id="2147483761" r:id="rId5"/>
    <p:sldLayoutId id="2147483762" r:id="rId6"/>
    <p:sldLayoutId id="2147483764" r:id="rId7"/>
    <p:sldLayoutId id="2147483765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2000">
              <a:schemeClr val="bg1"/>
            </a:gs>
            <a:gs pos="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72" y="228600"/>
            <a:ext cx="8608891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8610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49514" y="4191000"/>
            <a:ext cx="1566076" cy="120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629400" y="641668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013CDE5-58DF-46A3-9665-33FB3751C6F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0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sldNum="0" hdr="0" ftr="0" dt="0"/>
  <p:txStyles>
    <p:titleStyle>
      <a:lvl1pPr algn="l" defTabSz="514350" rtl="0" eaLnBrk="1" latinLnBrk="0" hangingPunct="1">
        <a:spcBef>
          <a:spcPct val="0"/>
        </a:spcBef>
        <a:buNone/>
        <a:defRPr sz="1575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93505"/>
            <a:ext cx="9144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6F3505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914400" cy="381000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3EDDF39-FDB9-4147-9B62-A7A84CE84B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672009" y="6611779"/>
            <a:ext cx="3881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This</a:t>
            </a:r>
            <a:r>
              <a:rPr lang="en-US" sz="1000" i="1" baseline="0" dirty="0"/>
              <a:t> presentation and the information contained herein are confidential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3599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53FF36-F6AA-472E-A294-8A3A84085E67}"/>
              </a:ext>
            </a:extLst>
          </p:cNvPr>
          <p:cNvSpPr txBox="1"/>
          <p:nvPr/>
        </p:nvSpPr>
        <p:spPr>
          <a:xfrm>
            <a:off x="1831706" y="5489604"/>
            <a:ext cx="6347297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spc="600" baseline="0" dirty="0">
                <a:solidFill>
                  <a:srgbClr val="0B5539"/>
                </a:solidFill>
              </a:rPr>
              <a:t>Ancient Harvest &amp; Pamela’s Brand Introduction</a:t>
            </a:r>
            <a:endParaRPr lang="en-US" sz="1400" b="1" spc="600" baseline="0" dirty="0">
              <a:solidFill>
                <a:srgbClr val="0B5539"/>
              </a:solidFill>
            </a:endParaRPr>
          </a:p>
        </p:txBody>
      </p:sp>
      <p:pic>
        <p:nvPicPr>
          <p:cNvPr id="6" name="Picture 2" descr="Home page">
            <a:extLst>
              <a:ext uri="{FF2B5EF4-FFF2-40B4-BE49-F238E27FC236}">
                <a16:creationId xmlns:a16="http://schemas.microsoft.com/office/drawing/2014/main" id="{A57F44C8-7F19-4A24-8161-F850BDA8F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06" y="727833"/>
            <a:ext cx="24193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6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DACCFA8-439B-4580-9566-43F57A81CD6F}"/>
              </a:ext>
            </a:extLst>
          </p:cNvPr>
          <p:cNvSpPr/>
          <p:nvPr/>
        </p:nvSpPr>
        <p:spPr>
          <a:xfrm>
            <a:off x="7353300" y="5381625"/>
            <a:ext cx="1790700" cy="1476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47B68-4B91-493D-BEB9-D6799F91B82A}"/>
              </a:ext>
            </a:extLst>
          </p:cNvPr>
          <p:cNvSpPr txBox="1"/>
          <p:nvPr/>
        </p:nvSpPr>
        <p:spPr>
          <a:xfrm>
            <a:off x="327690" y="6519446"/>
            <a:ext cx="8044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 SPINS IRI - NPI Brands - US Natural Enhanced Channels – 24 weeks ending 12/27/2020 - SS Pancake &amp; Waffle Mixes</a:t>
            </a:r>
          </a:p>
          <a:p>
            <a:r>
              <a:rPr lang="en-US" sz="800" dirty="0"/>
              <a:t>Nielsen NPI brands- US FOOD Channel- 24 weeks ending in 12/26/2020- Pancake Mix, &amp; All Purpose Baking Mix (Pamela’s 24 oz pancake mix)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33FCD5B-AD7D-4BD3-9497-7652696840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290471"/>
              </p:ext>
            </p:extLst>
          </p:nvPr>
        </p:nvGraphicFramePr>
        <p:xfrm>
          <a:off x="1076176" y="4698791"/>
          <a:ext cx="5939980" cy="1655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181817" imgH="1723861" progId="Excel.Sheet.12">
                  <p:embed/>
                </p:oleObj>
              </mc:Choice>
              <mc:Fallback>
                <p:oleObj name="Worksheet" r:id="rId2" imgW="6181817" imgH="1723861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33FCD5B-AD7D-4BD3-9497-7652696840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6176" y="4698791"/>
                        <a:ext cx="5939980" cy="1655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C0DFB41-8594-4165-8174-4E82EA96C7A6}"/>
              </a:ext>
            </a:extLst>
          </p:cNvPr>
          <p:cNvSpPr txBox="1"/>
          <p:nvPr/>
        </p:nvSpPr>
        <p:spPr>
          <a:xfrm>
            <a:off x="146809" y="693686"/>
            <a:ext cx="8158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u="sng" dirty="0"/>
              <a:t>#1 most productive</a:t>
            </a:r>
            <a:r>
              <a:rPr lang="en-US" dirty="0"/>
              <a:t> and </a:t>
            </a:r>
            <a:r>
              <a:rPr lang="en-US" u="sng" dirty="0"/>
              <a:t>Top 4 in $ sales</a:t>
            </a:r>
            <a:r>
              <a:rPr lang="en-US" dirty="0"/>
              <a:t> ‘better-for-you’ pancake brand in Food &amp; Natural channels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2BE23AD-18A1-4D86-8112-D121E4FB6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679293"/>
              </p:ext>
            </p:extLst>
          </p:nvPr>
        </p:nvGraphicFramePr>
        <p:xfrm>
          <a:off x="1076176" y="1404092"/>
          <a:ext cx="5922628" cy="3161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1BC7C66-B9CC-4EA6-96AC-A42981631D43}"/>
              </a:ext>
            </a:extLst>
          </p:cNvPr>
          <p:cNvSpPr/>
          <p:nvPr/>
        </p:nvSpPr>
        <p:spPr>
          <a:xfrm>
            <a:off x="1737004" y="2113830"/>
            <a:ext cx="743712" cy="2132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A1BFE08-0099-49DE-B837-374AF0009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85" y="1734647"/>
            <a:ext cx="1562505" cy="204502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3917981-58BB-44B9-84DE-D6E81CEA9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07" y="3965430"/>
            <a:ext cx="983761" cy="23089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891830-50EF-433E-8C1B-C190734B6EE0}"/>
              </a:ext>
            </a:extLst>
          </p:cNvPr>
          <p:cNvCxnSpPr>
            <a:cxnSpLocks/>
          </p:cNvCxnSpPr>
          <p:nvPr/>
        </p:nvCxnSpPr>
        <p:spPr>
          <a:xfrm>
            <a:off x="327689" y="701689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D95BE3-0BF7-4AE6-92A3-FBBBAD5CF42E}"/>
              </a:ext>
            </a:extLst>
          </p:cNvPr>
          <p:cNvSpPr txBox="1">
            <a:spLocks/>
          </p:cNvSpPr>
          <p:nvPr/>
        </p:nvSpPr>
        <p:spPr>
          <a:xfrm>
            <a:off x="272775" y="120688"/>
            <a:ext cx="8627944" cy="710406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000000"/>
              </a:buClr>
            </a:pPr>
            <a:r>
              <a:rPr lang="en-US" sz="2800" b="1" dirty="0">
                <a:solidFill>
                  <a:srgbClr val="2EB18E"/>
                </a:solidFill>
                <a:latin typeface="Calibri"/>
                <a:cs typeface="Calibri"/>
                <a:sym typeface="Arial"/>
              </a:rPr>
              <a:t>Pamela’s Pancake Sales &amp; Productivity Performance</a:t>
            </a:r>
          </a:p>
        </p:txBody>
      </p:sp>
    </p:spTree>
    <p:extLst>
      <p:ext uri="{BB962C8B-B14F-4D97-AF65-F5344CB8AC3E}">
        <p14:creationId xmlns:p14="http://schemas.microsoft.com/office/powerpoint/2010/main" val="92702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40764-76CD-4EBF-B44D-EFA4DD4B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8218" y="6415345"/>
            <a:ext cx="843571" cy="288722"/>
          </a:xfrm>
        </p:spPr>
        <p:txBody>
          <a:bodyPr/>
          <a:lstStyle/>
          <a:p>
            <a:fld id="{BA9C386E-018F-C145-B754-8F5EF6EE0F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8432D-2BF7-407E-8FC5-8F4B4813D69E}"/>
              </a:ext>
            </a:extLst>
          </p:cNvPr>
          <p:cNvSpPr txBox="1"/>
          <p:nvPr/>
        </p:nvSpPr>
        <p:spPr>
          <a:xfrm>
            <a:off x="1144279" y="6632106"/>
            <a:ext cx="3779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*based on 1 serving size dry mix as designated by brand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A66D0A-3D60-49DC-8071-B2D8B919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71" y="2766009"/>
            <a:ext cx="574803" cy="852824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3CD6749-EFCC-4D98-B899-01FDBD3B3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01" y="3654571"/>
            <a:ext cx="843542" cy="8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9DD7ABB1-01C7-4DFB-99F5-18A6D24DF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060192"/>
              </p:ext>
            </p:extLst>
          </p:nvPr>
        </p:nvGraphicFramePr>
        <p:xfrm>
          <a:off x="1864981" y="1376153"/>
          <a:ext cx="5821539" cy="491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139">
                  <a:extLst>
                    <a:ext uri="{9D8B030D-6E8A-4147-A177-3AD203B41FA5}">
                      <a16:colId xmlns:a16="http://schemas.microsoft.com/office/drawing/2014/main" val="1973690728"/>
                    </a:ext>
                  </a:extLst>
                </a:gridCol>
                <a:gridCol w="766482">
                  <a:extLst>
                    <a:ext uri="{9D8B030D-6E8A-4147-A177-3AD203B41FA5}">
                      <a16:colId xmlns:a16="http://schemas.microsoft.com/office/drawing/2014/main" val="29704020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0219683"/>
                    </a:ext>
                  </a:extLst>
                </a:gridCol>
                <a:gridCol w="874059">
                  <a:extLst>
                    <a:ext uri="{9D8B030D-6E8A-4147-A177-3AD203B41FA5}">
                      <a16:colId xmlns:a16="http://schemas.microsoft.com/office/drawing/2014/main" val="1966256936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55934332"/>
                    </a:ext>
                  </a:extLst>
                </a:gridCol>
                <a:gridCol w="820271">
                  <a:extLst>
                    <a:ext uri="{9D8B030D-6E8A-4147-A177-3AD203B41FA5}">
                      <a16:colId xmlns:a16="http://schemas.microsoft.com/office/drawing/2014/main" val="2709180924"/>
                    </a:ext>
                  </a:extLst>
                </a:gridCol>
              </a:tblGrid>
              <a:tr h="5240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Brand &amp; Product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Gluten-Free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Added Sugars*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Whole Grain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Protein*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Carbs*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77261"/>
                  </a:ext>
                </a:extLst>
              </a:tr>
              <a:tr h="7900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Pamela’s Baking &amp; Pancake Mix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25g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531370"/>
                  </a:ext>
                </a:extLst>
              </a:tr>
              <a:tr h="8853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Kodiak Cakes Power Cakes Buttermilk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YES, 3g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14g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30g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508033"/>
                  </a:ext>
                </a:extLst>
              </a:tr>
              <a:tr h="8853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Birch Benders Classic Recipe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YES, 6g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25g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743334"/>
                  </a:ext>
                </a:extLst>
              </a:tr>
              <a:tr h="8853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King Arthur Gluten Free Pancake Mix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YES, 4g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2g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41g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07558"/>
                  </a:ext>
                </a:extLst>
              </a:tr>
              <a:tr h="8853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Krusteaz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Light &amp; Fluffy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YES, 10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45g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69498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D83FDD1-7217-40E2-B6A8-611CA7F57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76" y="5466688"/>
            <a:ext cx="746652" cy="746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1D174-0A06-4608-A135-7B8C64E16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31" y="4560051"/>
            <a:ext cx="627942" cy="7864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6AA53E-B076-4EC2-8FE1-66203B4BB5DC}"/>
              </a:ext>
            </a:extLst>
          </p:cNvPr>
          <p:cNvCxnSpPr>
            <a:cxnSpLocks/>
          </p:cNvCxnSpPr>
          <p:nvPr/>
        </p:nvCxnSpPr>
        <p:spPr>
          <a:xfrm>
            <a:off x="361245" y="1076208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5044234-E567-4F06-821C-DE3B185C74B3}"/>
              </a:ext>
            </a:extLst>
          </p:cNvPr>
          <p:cNvSpPr txBox="1">
            <a:spLocks/>
          </p:cNvSpPr>
          <p:nvPr/>
        </p:nvSpPr>
        <p:spPr>
          <a:xfrm>
            <a:off x="258028" y="99611"/>
            <a:ext cx="8627944" cy="710406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000000"/>
              </a:buClr>
            </a:pPr>
            <a:r>
              <a:rPr lang="en-US" sz="2800" b="1" dirty="0">
                <a:solidFill>
                  <a:srgbClr val="2EB18E"/>
                </a:solidFill>
                <a:latin typeface="Calibri"/>
                <a:cs typeface="Calibri"/>
                <a:sym typeface="Arial"/>
              </a:rPr>
              <a:t>Pamela’s Pancakes are Superior to Competitive ‘Better-For-You’ Brands in Benefits Consumers Care About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3B6BB3A-F51B-423A-8BE6-32237F7B2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66" y="1850088"/>
            <a:ext cx="699811" cy="9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5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/>
          <p:nvPr/>
        </p:nvSpPr>
        <p:spPr>
          <a:xfrm>
            <a:off x="291173" y="301197"/>
            <a:ext cx="7840200" cy="73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none" dirty="0">
                <a:solidFill>
                  <a:srgbClr val="2EB18E"/>
                </a:solidFill>
                <a:latin typeface="Calibri"/>
                <a:ea typeface="Calibri"/>
                <a:cs typeface="Calibri"/>
                <a:sym typeface="Calibri"/>
              </a:rPr>
              <a:t>Ancient Harvest - Who We Are…</a:t>
            </a:r>
            <a:endParaRPr sz="3600" b="1" u="none" dirty="0">
              <a:solidFill>
                <a:srgbClr val="2EB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0EF1D5-5EF7-430B-8D7B-E45DC0DF8347}"/>
              </a:ext>
            </a:extLst>
          </p:cNvPr>
          <p:cNvSpPr/>
          <p:nvPr/>
        </p:nvSpPr>
        <p:spPr>
          <a:xfrm>
            <a:off x="335848" y="1153131"/>
            <a:ext cx="784027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Our Mission: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Return natural, plant-based nutrition to American diets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D5855E-0852-4621-92D8-3A812B64752E}"/>
              </a:ext>
            </a:extLst>
          </p:cNvPr>
          <p:cNvSpPr/>
          <p:nvPr/>
        </p:nvSpPr>
        <p:spPr>
          <a:xfrm>
            <a:off x="342474" y="3965143"/>
            <a:ext cx="784027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Our Approach: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308EBD-832E-4019-B212-017D6FD9AA61}"/>
              </a:ext>
            </a:extLst>
          </p:cNvPr>
          <p:cNvCxnSpPr>
            <a:cxnSpLocks/>
          </p:cNvCxnSpPr>
          <p:nvPr/>
        </p:nvCxnSpPr>
        <p:spPr>
          <a:xfrm>
            <a:off x="428358" y="3787649"/>
            <a:ext cx="8244904" cy="0"/>
          </a:xfrm>
          <a:prstGeom prst="line">
            <a:avLst/>
          </a:prstGeom>
          <a:ln w="6350" cmpd="sng">
            <a:solidFill>
              <a:srgbClr val="0B55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1615FA-AB7C-42D8-A8FE-B665ED61C2BE}"/>
              </a:ext>
            </a:extLst>
          </p:cNvPr>
          <p:cNvSpPr txBox="1"/>
          <p:nvPr/>
        </p:nvSpPr>
        <p:spPr>
          <a:xfrm>
            <a:off x="342474" y="4398054"/>
            <a:ext cx="83307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Incorporate the nutritional benefits of ancient grains into today’s modern diets &amp; lifestyles</a:t>
            </a:r>
          </a:p>
          <a:p>
            <a:pPr marL="457200" indent="-457200" defTabSz="457200">
              <a:buClrTx/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Transform existing food categories with a unique approach to ingredients &amp; recipe formulation</a:t>
            </a: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kern="1200" dirty="0">
                <a:latin typeface="Calibri" panose="020F0502020204030204" pitchFamily="34" charset="0"/>
                <a:cs typeface="Calibri" panose="020F0502020204030204" pitchFamily="34" charset="0"/>
              </a:rPr>
              <a:t>Build trust with consumers by using clean, recognizable ingredients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1F63F4-A687-407C-A5B3-0E75DCC56CB0}"/>
              </a:ext>
            </a:extLst>
          </p:cNvPr>
          <p:cNvCxnSpPr>
            <a:cxnSpLocks/>
          </p:cNvCxnSpPr>
          <p:nvPr/>
        </p:nvCxnSpPr>
        <p:spPr>
          <a:xfrm>
            <a:off x="394242" y="1080329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92F8F81-E410-4BA4-8EC8-1CA442AA118B}"/>
              </a:ext>
            </a:extLst>
          </p:cNvPr>
          <p:cNvSpPr/>
          <p:nvPr/>
        </p:nvSpPr>
        <p:spPr>
          <a:xfrm>
            <a:off x="2444355" y="3205760"/>
            <a:ext cx="2043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 are Gluten-Free and                Non-GMO Project Verified with many being USDA organic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FC8B233-D3BD-4B56-BB02-FE06FDF2A08B}"/>
              </a:ext>
            </a:extLst>
          </p:cNvPr>
          <p:cNvSpPr txBox="1"/>
          <p:nvPr/>
        </p:nvSpPr>
        <p:spPr>
          <a:xfrm>
            <a:off x="342474" y="3192770"/>
            <a:ext cx="203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Plant-based nutrition company and natural food pioneer since 1983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C1B822-B021-4200-A578-9734AC21A58B}"/>
              </a:ext>
            </a:extLst>
          </p:cNvPr>
          <p:cNvSpPr txBox="1"/>
          <p:nvPr/>
        </p:nvSpPr>
        <p:spPr>
          <a:xfrm>
            <a:off x="6661630" y="3211133"/>
            <a:ext cx="1941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rebrand has invigorated growth by modernizing our look &amp; appealing to a younger shopper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A2C3901-4E7D-4DD2-885A-704B4E2586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021" y="2100758"/>
            <a:ext cx="1533775" cy="102151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20706B1-78BA-4C88-A2EC-34E1B1196BE2}"/>
              </a:ext>
            </a:extLst>
          </p:cNvPr>
          <p:cNvSpPr txBox="1"/>
          <p:nvPr/>
        </p:nvSpPr>
        <p:spPr>
          <a:xfrm>
            <a:off x="4572000" y="3204473"/>
            <a:ext cx="184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company to bring quinoa to the US over 35 years ago – and still #1 brand today!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712574D-1028-4108-AC2B-A0FEE8E8982A}"/>
              </a:ext>
            </a:extLst>
          </p:cNvPr>
          <p:cNvCxnSpPr>
            <a:cxnSpLocks/>
          </p:cNvCxnSpPr>
          <p:nvPr/>
        </p:nvCxnSpPr>
        <p:spPr>
          <a:xfrm flipV="1">
            <a:off x="342474" y="3122277"/>
            <a:ext cx="2093092" cy="1"/>
          </a:xfrm>
          <a:prstGeom prst="line">
            <a:avLst/>
          </a:prstGeom>
          <a:ln w="6350" cmpd="sng">
            <a:solidFill>
              <a:srgbClr val="0B55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OH_Harmony-Quinoa-ChkPea-Salad SMALL.png">
            <a:extLst>
              <a:ext uri="{FF2B5EF4-FFF2-40B4-BE49-F238E27FC236}">
                <a16:creationId xmlns:a16="http://schemas.microsoft.com/office/drawing/2014/main" id="{4EFC8DF8-5FF5-4343-8560-F28C0293E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61" t="14139" r="21940" b="46132"/>
          <a:stretch/>
        </p:blipFill>
        <p:spPr>
          <a:xfrm>
            <a:off x="206484" y="1950013"/>
            <a:ext cx="2229082" cy="116541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2459E33-D5D0-482E-86EA-637B19C69145}"/>
              </a:ext>
            </a:extLst>
          </p:cNvPr>
          <p:cNvCxnSpPr>
            <a:cxnSpLocks/>
          </p:cNvCxnSpPr>
          <p:nvPr/>
        </p:nvCxnSpPr>
        <p:spPr>
          <a:xfrm>
            <a:off x="428358" y="1940002"/>
            <a:ext cx="8244904" cy="0"/>
          </a:xfrm>
          <a:prstGeom prst="line">
            <a:avLst/>
          </a:prstGeom>
          <a:ln w="6350" cmpd="sng">
            <a:solidFill>
              <a:srgbClr val="0B55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47BFE7A-7B64-40A5-8454-2101719F7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427" y="2139699"/>
            <a:ext cx="1243692" cy="110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2F824-D60E-4C36-A67C-84D1A8497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0" y="2362241"/>
            <a:ext cx="198137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E07DE-3287-4CA1-A35E-F26B21814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4" y="993140"/>
            <a:ext cx="8809484" cy="58648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FFFC35-2871-4839-84C3-A8AB83F5594D}"/>
              </a:ext>
            </a:extLst>
          </p:cNvPr>
          <p:cNvSpPr txBox="1">
            <a:spLocks/>
          </p:cNvSpPr>
          <p:nvPr/>
        </p:nvSpPr>
        <p:spPr>
          <a:xfrm>
            <a:off x="198994" y="278377"/>
            <a:ext cx="8183562" cy="710406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rgbClr val="000000"/>
              </a:buClr>
            </a:pPr>
            <a:r>
              <a:rPr lang="en-US" sz="3200" b="1" dirty="0">
                <a:solidFill>
                  <a:srgbClr val="2EB18E"/>
                </a:solidFill>
                <a:latin typeface="Calibri"/>
                <a:cs typeface="Calibri"/>
                <a:sym typeface="Arial"/>
              </a:rPr>
              <a:t>Ancient Harvest Product Portfolio</a:t>
            </a:r>
          </a:p>
        </p:txBody>
      </p:sp>
    </p:spTree>
    <p:extLst>
      <p:ext uri="{BB962C8B-B14F-4D97-AF65-F5344CB8AC3E}">
        <p14:creationId xmlns:p14="http://schemas.microsoft.com/office/powerpoint/2010/main" val="2838660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789D57-44CA-4121-951E-D1DEF961D40B}"/>
              </a:ext>
            </a:extLst>
          </p:cNvPr>
          <p:cNvSpPr/>
          <p:nvPr/>
        </p:nvSpPr>
        <p:spPr>
          <a:xfrm>
            <a:off x="7353300" y="5381625"/>
            <a:ext cx="1790700" cy="1476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423C2-9351-4016-94FA-673C0E8C1DB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72775" y="306098"/>
            <a:ext cx="8183562" cy="71040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3600" b="1" dirty="0">
                <a:solidFill>
                  <a:srgbClr val="2EB18E"/>
                </a:solidFill>
                <a:latin typeface="Calibri"/>
                <a:cs typeface="Calibri"/>
                <a:sym typeface="Arial"/>
              </a:rPr>
              <a:t>Ancient Harvest Quinoa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9736B-8BE0-4EFF-BFEF-5C59AE4715C6}"/>
              </a:ext>
            </a:extLst>
          </p:cNvPr>
          <p:cNvSpPr txBox="1"/>
          <p:nvPr/>
        </p:nvSpPr>
        <p:spPr>
          <a:xfrm>
            <a:off x="211432" y="1336119"/>
            <a:ext cx="504007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Benefits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</a:rPr>
              <a:t>Quinoa category grew +32% in 2020 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</a:rPr>
              <a:t>Ancient Harvest is #1 branded Quinoa in U.S.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100% Royal Bolivian Quinoa </a:t>
            </a:r>
          </a:p>
          <a:p>
            <a:pPr marL="742950" lvl="1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Delivers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superior taste &amp; texture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Pre-washed &amp; ready-to-cook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Certified Organic &amp; Non-GMO Project Verified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</a:rPr>
              <a:t>Gluten Free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Great source of complete plant-</a:t>
            </a:r>
            <a:r>
              <a:rPr lang="en-US" sz="1600" kern="0" dirty="0">
                <a:solidFill>
                  <a:prstClr val="black"/>
                </a:solidFill>
              </a:rPr>
              <a:t>based protein</a:t>
            </a:r>
          </a:p>
          <a:p>
            <a:pPr marL="742950" lvl="1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2X the protein</a:t>
            </a:r>
            <a:r>
              <a:rPr lang="en-US" sz="1400" kern="0" dirty="0">
                <a:solidFill>
                  <a:prstClr val="black"/>
                </a:solidFill>
              </a:rPr>
              <a:t> &amp; 3X the fiber of white rice!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Product Details: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Varieties:</a:t>
            </a:r>
          </a:p>
          <a:p>
            <a:pPr marL="800100" lvl="1" indent="-34290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Traditional (White) Quinoa (27oz Value Size)</a:t>
            </a:r>
          </a:p>
          <a:p>
            <a:pPr marL="342900" indent="-34290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Published Cost: $</a:t>
            </a:r>
            <a:r>
              <a:rPr lang="en-US" sz="1600" kern="0" dirty="0"/>
              <a:t>5.12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per unit FOB (pick-up)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</a:rPr>
              <a:t>27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oz resealable pouch / </a:t>
            </a:r>
            <a:r>
              <a:rPr lang="en-US" sz="1600" kern="0" dirty="0">
                <a:solidFill>
                  <a:prstClr val="black"/>
                </a:solidFill>
              </a:rPr>
              <a:t>6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count case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91B8EF-A699-4171-9F2E-54D878B608AA}"/>
              </a:ext>
            </a:extLst>
          </p:cNvPr>
          <p:cNvCxnSpPr>
            <a:cxnSpLocks/>
          </p:cNvCxnSpPr>
          <p:nvPr/>
        </p:nvCxnSpPr>
        <p:spPr>
          <a:xfrm>
            <a:off x="394242" y="1080329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F382E2-2A0E-445F-83EA-DD2E1BAE3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0" t="8149" r="18037" b="7112"/>
          <a:stretch/>
        </p:blipFill>
        <p:spPr>
          <a:xfrm>
            <a:off x="4886960" y="1173831"/>
            <a:ext cx="3891280" cy="53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21B35-9AB6-4577-A4DC-74BD54BE8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257" y="1549483"/>
            <a:ext cx="5042140" cy="2865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C0118-C2E3-429C-B8CA-BC864BD190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456" y="35549"/>
            <a:ext cx="8447087" cy="97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2EB18E"/>
              </a:buClr>
              <a:buSzPts val="3600"/>
            </a:pPr>
            <a:r>
              <a:rPr lang="en-US" sz="2800" b="1" dirty="0">
                <a:solidFill>
                  <a:srgbClr val="2EB18E"/>
                </a:solidFill>
                <a:latin typeface="+mn-lt"/>
                <a:sym typeface="Arial"/>
              </a:rPr>
              <a:t>Ancient Harvest Quinoa</a:t>
            </a:r>
            <a:br>
              <a:rPr lang="en-US" sz="2800" b="1" dirty="0">
                <a:solidFill>
                  <a:srgbClr val="2EB18E"/>
                </a:solidFill>
                <a:latin typeface="+mn-lt"/>
                <a:sym typeface="Arial"/>
              </a:rPr>
            </a:br>
            <a:r>
              <a:rPr lang="en-US" sz="2800" b="1" dirty="0">
                <a:solidFill>
                  <a:srgbClr val="2EB18E"/>
                </a:solidFill>
                <a:latin typeface="+mn-lt"/>
                <a:sym typeface="Arial"/>
              </a:rPr>
              <a:t>Let The #1 Brand Drive Your Category Growth!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A63FE-2F4F-4A9B-BBD7-91F0639971E4}"/>
              </a:ext>
            </a:extLst>
          </p:cNvPr>
          <p:cNvSpPr txBox="1"/>
          <p:nvPr/>
        </p:nvSpPr>
        <p:spPr>
          <a:xfrm>
            <a:off x="305389" y="1161816"/>
            <a:ext cx="326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Quinoa Category $ Share in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1B5C-FFBC-459F-BA38-0840270EF655}"/>
              </a:ext>
            </a:extLst>
          </p:cNvPr>
          <p:cNvSpPr txBox="1"/>
          <p:nvPr/>
        </p:nvSpPr>
        <p:spPr>
          <a:xfrm>
            <a:off x="4078843" y="1148163"/>
            <a:ext cx="4995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Quinoa Category Branded $ Growth 2020</a:t>
            </a:r>
          </a:p>
        </p:txBody>
      </p:sp>
      <p:pic>
        <p:nvPicPr>
          <p:cNvPr id="25" name="Picture 24" descr="A picture containing food&#10;&#10;Description automatically generated">
            <a:extLst>
              <a:ext uri="{FF2B5EF4-FFF2-40B4-BE49-F238E27FC236}">
                <a16:creationId xmlns:a16="http://schemas.microsoft.com/office/drawing/2014/main" id="{23EDF4B4-97CA-4CA9-A948-2179DCF6F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9" t="9034" r="42727" b="7263"/>
          <a:stretch/>
        </p:blipFill>
        <p:spPr>
          <a:xfrm>
            <a:off x="4933405" y="4623056"/>
            <a:ext cx="1137671" cy="1578545"/>
          </a:xfrm>
          <a:prstGeom prst="rect">
            <a:avLst/>
          </a:prstGeom>
        </p:spPr>
      </p:pic>
      <p:pic>
        <p:nvPicPr>
          <p:cNvPr id="27" name="Picture 26" descr="A picture containing food, lotion&#10;&#10;Description automatically generated">
            <a:extLst>
              <a:ext uri="{FF2B5EF4-FFF2-40B4-BE49-F238E27FC236}">
                <a16:creationId xmlns:a16="http://schemas.microsoft.com/office/drawing/2014/main" id="{2953990B-5987-458B-9604-0A255A2BE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5" t="8751" r="41818" b="7485"/>
          <a:stretch/>
        </p:blipFill>
        <p:spPr>
          <a:xfrm>
            <a:off x="6071592" y="4920564"/>
            <a:ext cx="1201374" cy="1578545"/>
          </a:xfrm>
          <a:prstGeom prst="rect">
            <a:avLst/>
          </a:prstGeom>
        </p:spPr>
      </p:pic>
      <p:pic>
        <p:nvPicPr>
          <p:cNvPr id="29" name="Picture 28" descr="A picture containing food&#10;&#10;Description automatically generated">
            <a:extLst>
              <a:ext uri="{FF2B5EF4-FFF2-40B4-BE49-F238E27FC236}">
                <a16:creationId xmlns:a16="http://schemas.microsoft.com/office/drawing/2014/main" id="{E931A3D2-726C-49F8-8905-9C83DA54A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51" t="9571" r="16924" b="7146"/>
          <a:stretch/>
        </p:blipFill>
        <p:spPr>
          <a:xfrm>
            <a:off x="7272966" y="4623056"/>
            <a:ext cx="1183085" cy="15785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34C2401-4762-43DC-8248-55F84AE4B8F3}"/>
              </a:ext>
            </a:extLst>
          </p:cNvPr>
          <p:cNvSpPr txBox="1"/>
          <p:nvPr/>
        </p:nvSpPr>
        <p:spPr>
          <a:xfrm>
            <a:off x="26510" y="4798689"/>
            <a:ext cx="4995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Ancient Harvest is the </a:t>
            </a:r>
            <a:r>
              <a:rPr lang="en-US" sz="1600" u="sng" dirty="0"/>
              <a:t>#1 brand</a:t>
            </a:r>
            <a:r>
              <a:rPr lang="en-US" sz="1600" dirty="0"/>
              <a:t> in the US &amp; is driving </a:t>
            </a:r>
            <a:r>
              <a:rPr lang="en-US" sz="1600" u="sng" dirty="0"/>
              <a:t>nearly 50%</a:t>
            </a:r>
            <a:r>
              <a:rPr lang="en-US" sz="1600" dirty="0"/>
              <a:t> of the branded $ growth in the category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Ancient Harvest has a stable supply of quinoa with </a:t>
            </a:r>
            <a:r>
              <a:rPr lang="en-US" sz="1600" u="sng" dirty="0"/>
              <a:t>3 primary suppliers</a:t>
            </a:r>
            <a:r>
              <a:rPr lang="en-US" sz="1600" dirty="0"/>
              <a:t> working directly with farmers in North &amp; South America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347C45F-1F33-4D6F-BEA0-F0EFDE1D4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218" y="2314537"/>
            <a:ext cx="497667" cy="497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F4D718-5E64-4681-B629-EF51E53D3379}"/>
              </a:ext>
            </a:extLst>
          </p:cNvPr>
          <p:cNvSpPr txBox="1"/>
          <p:nvPr/>
        </p:nvSpPr>
        <p:spPr>
          <a:xfrm>
            <a:off x="26510" y="6550396"/>
            <a:ext cx="7586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Source:  SPINS – US MULO + US Natural Enhanced Channels – Quinoa Category (excl. Private Label) – Past 52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Wks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ending 12.27.20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1C7A0-D7FC-4008-B75C-E00F3CE8DE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82" t="8118" r="23065" b="3266"/>
          <a:stretch/>
        </p:blipFill>
        <p:spPr>
          <a:xfrm>
            <a:off x="339940" y="1591232"/>
            <a:ext cx="3035272" cy="3082180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B4E4055C-5067-43BB-883D-35C9F83D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492" y="1669086"/>
            <a:ext cx="645451" cy="6454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B33F0A-6AB5-4586-A95A-32207D22622E}"/>
              </a:ext>
            </a:extLst>
          </p:cNvPr>
          <p:cNvSpPr txBox="1"/>
          <p:nvPr/>
        </p:nvSpPr>
        <p:spPr>
          <a:xfrm>
            <a:off x="2976753" y="2293905"/>
            <a:ext cx="645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31%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B2799F-79A8-439D-B161-F98A7782B026}"/>
              </a:ext>
            </a:extLst>
          </p:cNvPr>
          <p:cNvCxnSpPr>
            <a:cxnSpLocks/>
          </p:cNvCxnSpPr>
          <p:nvPr/>
        </p:nvCxnSpPr>
        <p:spPr>
          <a:xfrm>
            <a:off x="449548" y="1012760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5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789D57-44CA-4121-951E-D1DEF961D40B}"/>
              </a:ext>
            </a:extLst>
          </p:cNvPr>
          <p:cNvSpPr/>
          <p:nvPr/>
        </p:nvSpPr>
        <p:spPr>
          <a:xfrm>
            <a:off x="7353300" y="5381625"/>
            <a:ext cx="1790700" cy="1476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423C2-9351-4016-94FA-673C0E8C1DB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72775" y="306098"/>
            <a:ext cx="8183562" cy="71040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sz="3200" b="1" dirty="0">
                <a:solidFill>
                  <a:srgbClr val="2EB18E"/>
                </a:solidFill>
                <a:latin typeface="Calibri"/>
                <a:cs typeface="Calibri"/>
                <a:sym typeface="Arial"/>
              </a:rPr>
              <a:t>Ancient Harvest Organic Gluten Free Pasta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09736B-8BE0-4EFF-BFEF-5C59AE4715C6}"/>
              </a:ext>
            </a:extLst>
          </p:cNvPr>
          <p:cNvSpPr txBox="1"/>
          <p:nvPr/>
        </p:nvSpPr>
        <p:spPr>
          <a:xfrm>
            <a:off x="242417" y="1336119"/>
            <a:ext cx="51826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Benefits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</a:rPr>
              <a:t>Gluten Free pasta category grew +40% in 2020 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Ancient Harvest was one of the 1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Gluten Free pastas in the US (1984)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Corn, brown rice &amp; quinoa blend</a:t>
            </a:r>
          </a:p>
          <a:p>
            <a:pPr marL="742950" lvl="1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New recipe delivers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superior taste, texture &amp; cook timing vs. </a:t>
            </a:r>
            <a:r>
              <a:rPr lang="en-US" sz="1400" kern="0" dirty="0">
                <a:solidFill>
                  <a:prstClr val="black"/>
                </a:solidFill>
              </a:rPr>
              <a:t>other GF pasta options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Certified USDA Organic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</a:rPr>
              <a:t>Certified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Gluten Free</a:t>
            </a: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Non-GMO Project Verified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</a:rPr>
              <a:t>Kosher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Product Details: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Varieties: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ea typeface="Times New Roman" panose="02020603050405020304" pitchFamily="18" charset="0"/>
              </a:rPr>
              <a:t>Rotini – one of our top selling forms</a:t>
            </a:r>
          </a:p>
          <a:p>
            <a:pPr marL="342900" indent="-342900" defTabSz="9144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Published Cost: $1.75 per unit FOB (pick-up)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prstClr val="black"/>
                </a:solidFill>
              </a:rPr>
              <a:t>8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oz boxes / 12 count case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91B8EF-A699-4171-9F2E-54D878B608AA}"/>
              </a:ext>
            </a:extLst>
          </p:cNvPr>
          <p:cNvCxnSpPr>
            <a:cxnSpLocks/>
          </p:cNvCxnSpPr>
          <p:nvPr/>
        </p:nvCxnSpPr>
        <p:spPr>
          <a:xfrm>
            <a:off x="394242" y="1080329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erts.png">
            <a:extLst>
              <a:ext uri="{FF2B5EF4-FFF2-40B4-BE49-F238E27FC236}">
                <a16:creationId xmlns:a16="http://schemas.microsoft.com/office/drawing/2014/main" id="{48623281-82D8-4A56-8B53-3D395FCB3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71" y="6284654"/>
            <a:ext cx="2204544" cy="480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66C39D-C871-47B3-8DFE-98C03EC6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417" y="1171126"/>
            <a:ext cx="3392571" cy="50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2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2092FC-1454-46BD-8BA2-27F859496DC2}"/>
              </a:ext>
            </a:extLst>
          </p:cNvPr>
          <p:cNvSpPr/>
          <p:nvPr/>
        </p:nvSpPr>
        <p:spPr>
          <a:xfrm>
            <a:off x="7353300" y="5381625"/>
            <a:ext cx="1790700" cy="1476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8501" y="254689"/>
            <a:ext cx="5962650" cy="471488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2EB18E"/>
                </a:solidFill>
                <a:latin typeface="+mn-lt"/>
              </a:rPr>
              <a:t>Pamela’s – Who We Are…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288501" y="1137797"/>
            <a:ext cx="6607175" cy="54655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In 1988, </a:t>
            </a:r>
            <a:r>
              <a:rPr lang="en-US" sz="1800" b="0" dirty="0"/>
              <a:t>Pamela (a 3</a:t>
            </a:r>
            <a:r>
              <a:rPr lang="en-US" sz="1800" b="0" baseline="30000" dirty="0"/>
              <a:t>rd</a:t>
            </a:r>
            <a:r>
              <a:rPr lang="en-US" sz="1800" b="0" dirty="0"/>
              <a:t> generation baker)</a:t>
            </a:r>
            <a:r>
              <a:rPr lang="EN-US" sz="1800" b="0" dirty="0"/>
              <a:t> took her knowledge of the natural and gluten-free consumer to create Pamela’s Products</a:t>
            </a:r>
            <a:r>
              <a:rPr lang="en-US" sz="1800" b="0" dirty="0"/>
              <a:t>.  For 30+ years the brand has focused on delivering delicious, alternative ingredient foods to a fiercely loyal and growing consumer base.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In January 2020, Pamela’s Products was purchased by Ancient Harvest, joining 2 of the great heritage natural &amp; gluten-free brands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Under new ownership, there is a strong commitment to invest and partner with key retailers to return this brand to growth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1" u="sng" dirty="0"/>
              <a:t>Our mission</a:t>
            </a:r>
            <a:r>
              <a:rPr lang="en-US" sz="1800" b="1" dirty="0"/>
              <a:t>: </a:t>
            </a:r>
            <a:r>
              <a:rPr lang="en-US" sz="1800" b="0" dirty="0"/>
              <a:t>Live by the principles Pamela instilled in this brand to delight consumers with great-tasting products &amp; continue to innovate with alternative, premium ingredients to ensure everyone in the family can enjoy our products - no matter their dietary preference or need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/>
              <a:t>What continues to make us different: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  Trusted natural brand with 30+ year track record of delicious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  Innovative recipes that allow consumers to avoid certain ingredients while</a:t>
            </a:r>
          </a:p>
          <a:p>
            <a:pPr marL="457200" lvl="1" indent="0">
              <a:buNone/>
            </a:pPr>
            <a:r>
              <a:rPr lang="en-US" sz="1500" dirty="0"/>
              <a:t>         not compromising on taste or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  Always Certified Gluten-Free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  Prioritizing organic, whole grain &amp; Non-GMO ingredients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2" descr="golden cresc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912" y="3429000"/>
            <a:ext cx="1489587" cy="1766243"/>
          </a:xfrm>
          <a:prstGeom prst="rect">
            <a:avLst/>
          </a:prstGeom>
          <a:noFill/>
          <a:ln w="25400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11" y="1186719"/>
            <a:ext cx="1489587" cy="21351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AD96B-EFC3-42A9-ADEE-FC6FCEC4D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231" y="5364124"/>
            <a:ext cx="1168991" cy="1168991"/>
          </a:xfrm>
          <a:prstGeom prst="rect">
            <a:avLst/>
          </a:prstGeom>
        </p:spPr>
      </p:pic>
      <p:pic>
        <p:nvPicPr>
          <p:cNvPr id="1026" name="Picture 2" descr="Home page">
            <a:extLst>
              <a:ext uri="{FF2B5EF4-FFF2-40B4-BE49-F238E27FC236}">
                <a16:creationId xmlns:a16="http://schemas.microsoft.com/office/drawing/2014/main" id="{5795B020-2382-43AD-9952-5FFB433F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55" y="188331"/>
            <a:ext cx="1421567" cy="6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0373CC-9875-49CE-A7A1-9FA2C13C02E4}"/>
              </a:ext>
            </a:extLst>
          </p:cNvPr>
          <p:cNvCxnSpPr>
            <a:cxnSpLocks/>
          </p:cNvCxnSpPr>
          <p:nvPr/>
        </p:nvCxnSpPr>
        <p:spPr>
          <a:xfrm>
            <a:off x="394242" y="931987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70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79EF426-D765-46D5-8B58-5BCE2CFEF292}"/>
              </a:ext>
            </a:extLst>
          </p:cNvPr>
          <p:cNvSpPr/>
          <p:nvPr/>
        </p:nvSpPr>
        <p:spPr>
          <a:xfrm>
            <a:off x="99056" y="180079"/>
            <a:ext cx="867644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B18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Pamela’s Product Portfolio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EB18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C37BE-0D2A-4D0C-B3FC-95F6D7E7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" y="1034766"/>
            <a:ext cx="903505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2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394242" y="973790"/>
            <a:ext cx="4530097" cy="538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Tx/>
              <a:buNone/>
            </a:pPr>
            <a:r>
              <a:rPr lang="en-US" sz="2000" u="sng" dirty="0"/>
              <a:t>Benefits</a:t>
            </a:r>
            <a:r>
              <a:rPr lang="en-US" sz="2000" b="0" dirty="0"/>
              <a:t>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Gluten Free Certified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Whole Grains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No Added Sugar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Made with Almond Meal 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Good source of plant-based protein                                    (4g / serving)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No Artificial Colors or Preservatives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Multi-Use Baking Occasions 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</a:t>
            </a:r>
            <a:r>
              <a:rPr lang="en-US" sz="1600" b="0" dirty="0"/>
              <a:t>ookies, breads, pancakes, waffles, donuts, and more!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0" indent="0">
              <a:buClrTx/>
              <a:buNone/>
            </a:pPr>
            <a:r>
              <a:rPr lang="en-US" sz="2000" u="sng" dirty="0"/>
              <a:t>Product Details</a:t>
            </a:r>
            <a:r>
              <a:rPr lang="en-US" sz="2000" b="0" dirty="0"/>
              <a:t>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64 oz (4.0lb)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$8.26 / unit FOB (pick-up)</a:t>
            </a:r>
            <a:r>
              <a:rPr lang="en-US" sz="1800" dirty="0"/>
              <a:t>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0" dirty="0"/>
              <a:t>3 units /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529C72D-DBB1-4030-81B8-411A9A8EC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1" y="940128"/>
            <a:ext cx="3595958" cy="4706432"/>
          </a:xfrm>
          <a:prstGeom prst="rect">
            <a:avLst/>
          </a:prstGeom>
        </p:spPr>
      </p:pic>
      <p:pic>
        <p:nvPicPr>
          <p:cNvPr id="18" name="Picture 17" descr="A piece of cake on a plate&#10;&#10;Description automatically generated">
            <a:extLst>
              <a:ext uri="{FF2B5EF4-FFF2-40B4-BE49-F238E27FC236}">
                <a16:creationId xmlns:a16="http://schemas.microsoft.com/office/drawing/2014/main" id="{4E62D787-5B77-4807-950C-45A7F87C8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5" b="1759"/>
          <a:stretch/>
        </p:blipFill>
        <p:spPr>
          <a:xfrm>
            <a:off x="5035258" y="5646560"/>
            <a:ext cx="1232280" cy="1176987"/>
          </a:xfrm>
          <a:prstGeom prst="rect">
            <a:avLst/>
          </a:prstGeom>
        </p:spPr>
      </p:pic>
      <p:pic>
        <p:nvPicPr>
          <p:cNvPr id="26" name="Picture 25" descr="A chocolate covered donut&#10;&#10;Description automatically generated">
            <a:extLst>
              <a:ext uri="{FF2B5EF4-FFF2-40B4-BE49-F238E27FC236}">
                <a16:creationId xmlns:a16="http://schemas.microsoft.com/office/drawing/2014/main" id="{843B6D41-5A06-4959-BADC-22A978753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9739"/>
          <a:stretch/>
        </p:blipFill>
        <p:spPr>
          <a:xfrm>
            <a:off x="6349333" y="5638099"/>
            <a:ext cx="1287930" cy="1182723"/>
          </a:xfrm>
          <a:prstGeom prst="rect">
            <a:avLst/>
          </a:prstGeom>
        </p:spPr>
      </p:pic>
      <p:pic>
        <p:nvPicPr>
          <p:cNvPr id="27" name="Picture 26" descr="A tray of food on a plate&#10;&#10;Description automatically generated">
            <a:extLst>
              <a:ext uri="{FF2B5EF4-FFF2-40B4-BE49-F238E27FC236}">
                <a16:creationId xmlns:a16="http://schemas.microsoft.com/office/drawing/2014/main" id="{55E29184-EAA2-4BCC-92BF-C52EDEF550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9221" r="-1" b="13593"/>
          <a:stretch/>
        </p:blipFill>
        <p:spPr>
          <a:xfrm>
            <a:off x="7724963" y="5638099"/>
            <a:ext cx="1287930" cy="117698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415A306-18F7-49D0-869B-FF88F076E6CE}"/>
              </a:ext>
            </a:extLst>
          </p:cNvPr>
          <p:cNvSpPr txBox="1">
            <a:spLocks/>
          </p:cNvSpPr>
          <p:nvPr/>
        </p:nvSpPr>
        <p:spPr>
          <a:xfrm>
            <a:off x="288500" y="254689"/>
            <a:ext cx="6559339" cy="471488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2EB18E"/>
                </a:solidFill>
                <a:latin typeface="+mn-lt"/>
              </a:rPr>
              <a:t>Pamela’s Baking &amp; Pancake Mix</a:t>
            </a:r>
          </a:p>
        </p:txBody>
      </p:sp>
      <p:pic>
        <p:nvPicPr>
          <p:cNvPr id="20" name="Picture 2" descr="Home page">
            <a:extLst>
              <a:ext uri="{FF2B5EF4-FFF2-40B4-BE49-F238E27FC236}">
                <a16:creationId xmlns:a16="http://schemas.microsoft.com/office/drawing/2014/main" id="{E46C698D-C214-49CE-8E77-D2940D11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655" y="188331"/>
            <a:ext cx="1421567" cy="66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858EFA-65E4-4F0C-961F-7E5F86619ADB}"/>
              </a:ext>
            </a:extLst>
          </p:cNvPr>
          <p:cNvCxnSpPr>
            <a:cxnSpLocks/>
          </p:cNvCxnSpPr>
          <p:nvPr/>
        </p:nvCxnSpPr>
        <p:spPr>
          <a:xfrm>
            <a:off x="394242" y="931987"/>
            <a:ext cx="8244904" cy="0"/>
          </a:xfrm>
          <a:prstGeom prst="line">
            <a:avLst/>
          </a:prstGeom>
          <a:ln w="38100" cmpd="sng">
            <a:solidFill>
              <a:srgbClr val="2EB1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5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CAPRE COLORS">
      <a:dk1>
        <a:srgbClr val="000000"/>
      </a:dk1>
      <a:lt1>
        <a:sysClr val="window" lastClr="FFFFFF"/>
      </a:lt1>
      <a:dk2>
        <a:srgbClr val="072C44"/>
      </a:dk2>
      <a:lt2>
        <a:srgbClr val="EEECE1"/>
      </a:lt2>
      <a:accent1>
        <a:srgbClr val="074163"/>
      </a:accent1>
      <a:accent2>
        <a:srgbClr val="EA7925"/>
      </a:accent2>
      <a:accent3>
        <a:srgbClr val="FFC010"/>
      </a:accent3>
      <a:accent4>
        <a:srgbClr val="116FAD"/>
      </a:accent4>
      <a:accent5>
        <a:srgbClr val="B2401A"/>
      </a:accent5>
      <a:accent6>
        <a:srgbClr val="F9B262"/>
      </a:accent6>
      <a:hlink>
        <a:srgbClr val="116FAD"/>
      </a:hlink>
      <a:folHlink>
        <a:srgbClr val="0E5686"/>
      </a:folHlink>
    </a:clrScheme>
    <a:fontScheme name="Capre Fonts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4255</TotalTime>
  <Words>873</Words>
  <Application>Microsoft Office PowerPoint</Application>
  <PresentationFormat>On-screen Show (4:3)</PresentationFormat>
  <Paragraphs>136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Cabin</vt:lpstr>
      <vt:lpstr>Calibri</vt:lpstr>
      <vt:lpstr>Gill Sans</vt:lpstr>
      <vt:lpstr>Verdana</vt:lpstr>
      <vt:lpstr>Wingdings</vt:lpstr>
      <vt:lpstr>Custom Design</vt:lpstr>
      <vt:lpstr>1_Custom Design</vt:lpstr>
      <vt:lpstr>7_Office Theme</vt:lpstr>
      <vt:lpstr>1_Office Theme</vt:lpstr>
      <vt:lpstr>Worksheet</vt:lpstr>
      <vt:lpstr>think-cell Slide</vt:lpstr>
      <vt:lpstr>PowerPoint Presentation</vt:lpstr>
      <vt:lpstr>PowerPoint Presentation</vt:lpstr>
      <vt:lpstr>PowerPoint Presentation</vt:lpstr>
      <vt:lpstr>Ancient Harvest Quinoa</vt:lpstr>
      <vt:lpstr>Ancient Harvest Quinoa Let The #1 Brand Drive Your Category Growth!</vt:lpstr>
      <vt:lpstr>Ancient Harvest Organic Gluten Free Pasta</vt:lpstr>
      <vt:lpstr>Pamela’s – Who We Are…</vt:lpstr>
      <vt:lpstr>PowerPoint Presentation</vt:lpstr>
      <vt:lpstr>PowerPoint Presentation</vt:lpstr>
      <vt:lpstr>PowerPoint Presentation</vt:lpstr>
      <vt:lpstr>PowerPoint Presentation</vt:lpstr>
    </vt:vector>
  </TitlesOfParts>
  <Company>Sterling Rice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</dc:creator>
  <cp:lastModifiedBy>Chris Murphy</cp:lastModifiedBy>
  <cp:revision>258</cp:revision>
  <dcterms:created xsi:type="dcterms:W3CDTF">2019-07-16T11:17:27Z</dcterms:created>
  <dcterms:modified xsi:type="dcterms:W3CDTF">2021-08-05T20:36:21Z</dcterms:modified>
</cp:coreProperties>
</file>